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chivo Black" charset="1" panose="020B0A03020202020B04"/>
      <p:regular r:id="rId22"/>
    </p:embeddedFont>
    <p:embeddedFont>
      <p:font typeface="Montserrat Classic Bold" charset="1" panose="00000800000000000000"/>
      <p:regular r:id="rId23"/>
    </p:embeddedFont>
    <p:embeddedFont>
      <p:font typeface="Montserrat Light Bold" charset="1" panose="00000800000000000000"/>
      <p:regular r:id="rId24"/>
    </p:embeddedFont>
    <p:embeddedFont>
      <p:font typeface="Montserrat Light" charset="1" panose="00000400000000000000"/>
      <p:regular r:id="rId25"/>
    </p:embeddedFont>
    <p:embeddedFont>
      <p:font typeface="Montserrat Classic" charset="1" panose="00000500000000000000"/>
      <p:regular r:id="rId26"/>
    </p:embeddedFont>
    <p:embeddedFont>
      <p:font typeface="Montserrat Light Italics" charset="1" panose="000004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VAGENDqtFdI.mp4" Type="http://schemas.openxmlformats.org/officeDocument/2006/relationships/video"/><Relationship Id="rId4" Target="../media/VAGENDqtFdI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4.png" Type="http://schemas.openxmlformats.org/officeDocument/2006/relationships/image"/><Relationship Id="rId3" Target="../media/image60.jpeg" Type="http://schemas.openxmlformats.org/officeDocument/2006/relationships/image"/><Relationship Id="rId4" Target="../media/image61.jpeg" Type="http://schemas.openxmlformats.org/officeDocument/2006/relationships/image"/><Relationship Id="rId5" Target="../media/image62.jpeg" Type="http://schemas.openxmlformats.org/officeDocument/2006/relationships/image"/><Relationship Id="rId6" Target="../media/image63.jpeg" Type="http://schemas.openxmlformats.org/officeDocument/2006/relationships/image"/><Relationship Id="rId7" Target="../media/image64.jpeg" Type="http://schemas.openxmlformats.org/officeDocument/2006/relationships/image"/><Relationship Id="rId8" Target="../media/image65.jpe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8.png" Type="http://schemas.openxmlformats.org/officeDocument/2006/relationships/image"/><Relationship Id="rId3" Target="../media/image5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86252" y="456836"/>
            <a:ext cx="1715497" cy="1766962"/>
          </a:xfrm>
          <a:custGeom>
            <a:avLst/>
            <a:gdLst/>
            <a:ahLst/>
            <a:cxnLst/>
            <a:rect r="r" b="b" t="t" l="l"/>
            <a:pathLst>
              <a:path h="1766962" w="1715497">
                <a:moveTo>
                  <a:pt x="0" y="0"/>
                </a:moveTo>
                <a:lnTo>
                  <a:pt x="1715496" y="0"/>
                </a:lnTo>
                <a:lnTo>
                  <a:pt x="1715496" y="1766962"/>
                </a:lnTo>
                <a:lnTo>
                  <a:pt x="0" y="1766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41321" y="4360095"/>
            <a:ext cx="9405358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999" spc="97">
                <a:solidFill>
                  <a:srgbClr val="040506"/>
                </a:solidFill>
                <a:latin typeface="Archivo Black"/>
              </a:rPr>
              <a:t>HANU CHATBOT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32646" y="2252373"/>
            <a:ext cx="4622707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HANOI UNIVERSITY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3626670"/>
            <a:ext cx="7345101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70">
                <a:solidFill>
                  <a:srgbClr val="040506"/>
                </a:solidFill>
                <a:latin typeface="Archivo Black"/>
              </a:rPr>
              <a:t>BACKEND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1321" y="5541654"/>
            <a:ext cx="9497482" cy="896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UNLEASHING CHATGPT IN DOMAIN-SPECIFIC KNOWLEDGE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7557048"/>
            <a:ext cx="1828744" cy="18287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60246" y="7956455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94928" y="7687303"/>
            <a:ext cx="7132181" cy="191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Presenter: Dang Quynh Trang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ID: 2001040208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Faculty: Information Technology</a:t>
            </a:r>
          </a:p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Mentor: Nguyen Xuan Thang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89864"/>
            <a:ext cx="18288000" cy="5789360"/>
          </a:xfrm>
          <a:custGeom>
            <a:avLst/>
            <a:gdLst/>
            <a:ahLst/>
            <a:cxnLst/>
            <a:rect r="r" b="b" t="t" l="l"/>
            <a:pathLst>
              <a:path h="5789360" w="18288000">
                <a:moveTo>
                  <a:pt x="0" y="0"/>
                </a:moveTo>
                <a:lnTo>
                  <a:pt x="18288000" y="0"/>
                </a:lnTo>
                <a:lnTo>
                  <a:pt x="18288000" y="5789360"/>
                </a:lnTo>
                <a:lnTo>
                  <a:pt x="0" y="5789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76669" y="584823"/>
            <a:ext cx="13934663" cy="1210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29"/>
              </a:lnSpc>
              <a:spcBef>
                <a:spcPct val="0"/>
              </a:spcBef>
            </a:pPr>
            <a:r>
              <a:rPr lang="en-US" sz="7050" spc="246">
                <a:solidFill>
                  <a:srgbClr val="000000"/>
                </a:solidFill>
                <a:latin typeface="Archivo Black"/>
              </a:rPr>
              <a:t>SYSTEM WORKFLOW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60360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5914" y="5528564"/>
            <a:ext cx="3086100" cy="549592"/>
            <a:chOff x="0" y="0"/>
            <a:chExt cx="812800" cy="1447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16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</a:rPr>
                <a:t>Python PL &amp; libraries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60360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00738" y="5528564"/>
            <a:ext cx="3086100" cy="549592"/>
            <a:chOff x="0" y="0"/>
            <a:chExt cx="812800" cy="1447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16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</a:rPr>
                <a:t>Flask framework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01162" y="360360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01162" y="5528564"/>
            <a:ext cx="3086100" cy="604875"/>
            <a:chOff x="0" y="0"/>
            <a:chExt cx="812800" cy="1593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59309"/>
            </a:xfrm>
            <a:custGeom>
              <a:avLst/>
              <a:gdLst/>
              <a:ahLst/>
              <a:cxnLst/>
              <a:rect r="r" b="b" t="t" l="l"/>
              <a:pathLst>
                <a:path h="15930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9309"/>
                  </a:lnTo>
                  <a:lnTo>
                    <a:pt x="0" y="15930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178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</a:rPr>
                <a:t>PostgreSQL database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05986" y="3603602"/>
            <a:ext cx="3086100" cy="4784036"/>
            <a:chOff x="0" y="0"/>
            <a:chExt cx="812800" cy="12599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05986" y="5528564"/>
            <a:ext cx="3086100" cy="549592"/>
            <a:chOff x="0" y="0"/>
            <a:chExt cx="812800" cy="1447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16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Classic"/>
                </a:rPr>
                <a:t>Git &amp; Github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257820" y="3932100"/>
            <a:ext cx="1444493" cy="144449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0600" t="0" r="-3060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3520738" y="3905745"/>
            <a:ext cx="1444493" cy="144449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9" t="-2625" r="-111656" b="-4462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124166" y="3932100"/>
            <a:ext cx="1444493" cy="144449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6719342" y="3905745"/>
            <a:ext cx="1444493" cy="144449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0000" t="0" r="-30000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3690980" y="1597155"/>
            <a:ext cx="10906040" cy="144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7045" spc="56">
                <a:solidFill>
                  <a:srgbClr val="010101"/>
                </a:solidFill>
                <a:latin typeface="Archivo Black"/>
              </a:rPr>
              <a:t>TECHNOLOGY</a:t>
            </a:r>
          </a:p>
          <a:p>
            <a:pPr algn="ctr" marL="0" indent="0" lvl="0">
              <a:lnSpc>
                <a:spcPts val="3491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6082736" y="6414381"/>
            <a:ext cx="2722103" cy="135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Mediates between the FE and BE systems, enable API integration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08141" y="6257264"/>
            <a:ext cx="2872142" cy="172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Utilized </a:t>
            </a:r>
            <a:r>
              <a:rPr lang="en-US" sz="2010" spc="197">
                <a:solidFill>
                  <a:srgbClr val="231F20"/>
                </a:solidFill>
                <a:latin typeface="Montserrat Light Italics"/>
              </a:rPr>
              <a:t>pgvector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extension and </a:t>
            </a:r>
            <a:r>
              <a:rPr lang="en-US" sz="2010" spc="197">
                <a:solidFill>
                  <a:srgbClr val="231F20"/>
                </a:solidFill>
                <a:latin typeface="Montserrat Light Italics"/>
              </a:rPr>
              <a:t>ivfflat</a:t>
            </a:r>
            <a:r>
              <a:rPr lang="en-US" sz="2010" spc="197">
                <a:solidFill>
                  <a:srgbClr val="231F20"/>
                </a:solidFill>
                <a:latin typeface="Montserrat Light"/>
              </a:rPr>
              <a:t> index for vector storage and retrieval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92088" y="6414381"/>
            <a:ext cx="2722103" cy="135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F</a:t>
            </a:r>
            <a:r>
              <a:rPr lang="en-US" sz="2010" spc="197" strike="noStrike" u="none">
                <a:solidFill>
                  <a:srgbClr val="231F20"/>
                </a:solidFill>
                <a:latin typeface="Montserrat Light"/>
              </a:rPr>
              <a:t>acilitates cooperation, code management, and version tracking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73810" y="6414381"/>
            <a:ext cx="2722103" cy="135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Serves as the development platform for the backend system.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60360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5914" y="5528564"/>
            <a:ext cx="3086100" cy="549592"/>
            <a:chOff x="0" y="0"/>
            <a:chExt cx="812800" cy="1447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173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OpenAI library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60360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00738" y="5528564"/>
            <a:ext cx="3086100" cy="549592"/>
            <a:chOff x="0" y="0"/>
            <a:chExt cx="812800" cy="1447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812800" cy="173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Psycopg2 library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01162" y="360360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01162" y="5528564"/>
            <a:ext cx="3086100" cy="604875"/>
            <a:chOff x="0" y="0"/>
            <a:chExt cx="812800" cy="15930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59309"/>
            </a:xfrm>
            <a:custGeom>
              <a:avLst/>
              <a:gdLst/>
              <a:ahLst/>
              <a:cxnLst/>
              <a:rect r="r" b="b" t="t" l="l"/>
              <a:pathLst>
                <a:path h="15930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59309"/>
                  </a:lnTo>
                  <a:lnTo>
                    <a:pt x="0" y="15930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812800" cy="18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Pgvector library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05986" y="3603602"/>
            <a:ext cx="3086100" cy="4784036"/>
            <a:chOff x="0" y="0"/>
            <a:chExt cx="812800" cy="12599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05986" y="5528564"/>
            <a:ext cx="3086100" cy="549592"/>
            <a:chOff x="0" y="0"/>
            <a:chExt cx="812800" cy="1447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44749"/>
            </a:xfrm>
            <a:custGeom>
              <a:avLst/>
              <a:gdLst/>
              <a:ahLst/>
              <a:cxnLst/>
              <a:rect r="r" b="b" t="t" l="l"/>
              <a:pathLst>
                <a:path h="1447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4749"/>
                  </a:lnTo>
                  <a:lnTo>
                    <a:pt x="0" y="1447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173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Classic"/>
                </a:rPr>
                <a:t>Pandas library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257820" y="3932100"/>
            <a:ext cx="1444493" cy="144449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3520738" y="3905745"/>
            <a:ext cx="1444493" cy="144449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2063" t="0" r="-45661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124166" y="3932100"/>
            <a:ext cx="1444493" cy="144449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921" t="0" r="-38921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6719342" y="3905745"/>
            <a:ext cx="1444493" cy="1444493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4125" t="0" r="-14125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3690980" y="1597155"/>
            <a:ext cx="10906040" cy="144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7045" spc="56">
                <a:solidFill>
                  <a:srgbClr val="010101"/>
                </a:solidFill>
                <a:latin typeface="Archivo Black"/>
              </a:rPr>
              <a:t>TECHNOLOGY</a:t>
            </a:r>
          </a:p>
          <a:p>
            <a:pPr algn="ctr" marL="0" indent="0" lvl="0">
              <a:lnSpc>
                <a:spcPts val="3491"/>
              </a:lnSpc>
            </a:pPr>
            <a:r>
              <a:rPr lang="en-US" sz="3145" spc="25">
                <a:solidFill>
                  <a:srgbClr val="010101"/>
                </a:solidFill>
                <a:latin typeface="Archivo Black"/>
              </a:rPr>
              <a:t>PYTHON LIBRARIES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83760" y="6414381"/>
            <a:ext cx="2722103" cy="135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 strike="noStrike" u="none">
                <a:solidFill>
                  <a:srgbClr val="231F20"/>
                </a:solidFill>
                <a:latin typeface="Montserrat Light"/>
              </a:rPr>
              <a:t>Interfaces Python with PostgreSQL database for data management.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08141" y="6257264"/>
            <a:ext cx="2872142" cy="169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 strike="noStrike" u="none">
                <a:solidFill>
                  <a:srgbClr val="231F20"/>
                </a:solidFill>
                <a:latin typeface="Montserrat Light"/>
              </a:rPr>
              <a:t>Connects the backend system to PostgreSQL database through vector extension.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92088" y="6257264"/>
            <a:ext cx="2722103" cy="169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 strike="noStrike" u="none">
                <a:solidFill>
                  <a:srgbClr val="231F20"/>
                </a:solidFill>
                <a:latin typeface="Montserrat Light"/>
              </a:rPr>
              <a:t>Handles complex data structures and manipulation within the project.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19015" y="6414381"/>
            <a:ext cx="2722103" cy="135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Facilitates communication with powerful language models.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9" t="0" r="-1579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3531"/>
          <a:stretch>
            <a:fillRect/>
          </a:stretch>
        </p:blipFill>
        <p:spPr>
          <a:xfrm flipH="false" flipV="false" rot="0">
            <a:off x="514350" y="774740"/>
            <a:ext cx="17259300" cy="8737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9046" y="4167202"/>
            <a:ext cx="7120716" cy="189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Result: 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The system successfully integrated Hanoi University’s domain-oriented knowledge with ChatGPT, providing in-depth answers for most use cases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779447" y="4897605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427754"/>
            <a:ext cx="9308329" cy="115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08"/>
              </a:lnSpc>
              <a:spcBef>
                <a:spcPct val="0"/>
              </a:spcBef>
            </a:pPr>
            <a:r>
              <a:rPr lang="en-US" sz="6745" spc="53">
                <a:solidFill>
                  <a:srgbClr val="FFFFFF"/>
                </a:solidFill>
                <a:latin typeface="Archivo Black"/>
              </a:rPr>
              <a:t>CONCLUSION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94480" y="6091981"/>
            <a:ext cx="736150" cy="662821"/>
            <a:chOff x="0" y="0"/>
            <a:chExt cx="193883" cy="1745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689046" y="7876726"/>
            <a:ext cx="9442752" cy="151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Future Improvements: 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Authentication and authorization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User’s context retrieved within the database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Diverse types of data inputs (images, PDF files, ...)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794480" y="7858068"/>
            <a:ext cx="736150" cy="662821"/>
            <a:chOff x="0" y="0"/>
            <a:chExt cx="193883" cy="17457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689046" y="6053881"/>
            <a:ext cx="7647983" cy="189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Constraints: 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Sometimes ranking the phrases’ occurrence over the relevance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Limited knowledge domains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125545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</a:rPr>
              <a:t>QUESTION AND ANSWER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t="0" r="-2515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4985" r="0" b="-2498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t="0" r="-2501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5078" r="0" b="-25078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3674230" y="2659629"/>
            <a:ext cx="392275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HANOI UNIVERSITY</a:t>
            </a:r>
          </a:p>
          <a:p>
            <a:pPr algn="ctr">
              <a:lnSpc>
                <a:spcPts val="3692"/>
              </a:lnSpc>
            </a:pP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4777860" y="776430"/>
            <a:ext cx="1715497" cy="1766962"/>
          </a:xfrm>
          <a:custGeom>
            <a:avLst/>
            <a:gdLst/>
            <a:ahLst/>
            <a:cxnLst/>
            <a:rect r="r" b="b" t="t" l="l"/>
            <a:pathLst>
              <a:path h="1766962" w="1715497">
                <a:moveTo>
                  <a:pt x="0" y="0"/>
                </a:moveTo>
                <a:lnTo>
                  <a:pt x="1715497" y="0"/>
                </a:lnTo>
                <a:lnTo>
                  <a:pt x="1715497" y="1766962"/>
                </a:lnTo>
                <a:lnTo>
                  <a:pt x="0" y="1766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2370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67536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23704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Scope and Limitations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51726" y="5967536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System Architecture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63465" y="8028765"/>
            <a:ext cx="3267295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System Workflow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01648" y="807259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DEMO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9444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7894" y="8028765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Conclusion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3276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51726" y="8072597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3796" y="420530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9046" y="4167202"/>
            <a:ext cx="7120716" cy="151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Background: 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AI inventions such as Large Language Models (LLMs) reshape how we interact with digital information, improving learning experiences.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3779447" y="4897605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427754"/>
            <a:ext cx="9308329" cy="115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08"/>
              </a:lnSpc>
              <a:spcBef>
                <a:spcPct val="0"/>
              </a:spcBef>
            </a:pPr>
            <a:r>
              <a:rPr lang="en-US" sz="6745" spc="53">
                <a:solidFill>
                  <a:srgbClr val="FFFFFF"/>
                </a:solidFill>
                <a:latin typeface="Archivo Black"/>
              </a:rPr>
              <a:t>INTRODUCTION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33796" y="6091981"/>
            <a:ext cx="736150" cy="662821"/>
            <a:chOff x="0" y="0"/>
            <a:chExt cx="193883" cy="1745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689046" y="7876726"/>
            <a:ext cx="7120716" cy="151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Proposed solution: 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Develop a robust backend system to provide ChatGPT access to domain-specific knowledge, enabling in-depth responses to be returned.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533796" y="7858068"/>
            <a:ext cx="736150" cy="662821"/>
            <a:chOff x="0" y="0"/>
            <a:chExt cx="193883" cy="17457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689046" y="6053881"/>
            <a:ext cx="7120716" cy="189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Problem: 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Lack of domain expertise and bias in their training data create hallucinations, hindering accurate and contextually relevant responses.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1" id="41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125545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E8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03142"/>
            <a:ext cx="11682168" cy="4733292"/>
          </a:xfrm>
          <a:custGeom>
            <a:avLst/>
            <a:gdLst/>
            <a:ahLst/>
            <a:cxnLst/>
            <a:rect r="r" b="b" t="t" l="l"/>
            <a:pathLst>
              <a:path h="4733292" w="11682168">
                <a:moveTo>
                  <a:pt x="0" y="0"/>
                </a:moveTo>
                <a:lnTo>
                  <a:pt x="11682168" y="0"/>
                </a:lnTo>
                <a:lnTo>
                  <a:pt x="11682168" y="4733292"/>
                </a:lnTo>
                <a:lnTo>
                  <a:pt x="0" y="4733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06116" y="4530150"/>
            <a:ext cx="11065760" cy="8385526"/>
          </a:xfrm>
          <a:custGeom>
            <a:avLst/>
            <a:gdLst/>
            <a:ahLst/>
            <a:cxnLst/>
            <a:rect r="r" b="b" t="t" l="l"/>
            <a:pathLst>
              <a:path h="8385526" w="11065760">
                <a:moveTo>
                  <a:pt x="0" y="0"/>
                </a:moveTo>
                <a:lnTo>
                  <a:pt x="11065759" y="0"/>
                </a:lnTo>
                <a:lnTo>
                  <a:pt x="11065759" y="8385527"/>
                </a:lnTo>
                <a:lnTo>
                  <a:pt x="0" y="8385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404181">
            <a:off x="763526" y="5982393"/>
            <a:ext cx="4770338" cy="2537660"/>
          </a:xfrm>
          <a:custGeom>
            <a:avLst/>
            <a:gdLst/>
            <a:ahLst/>
            <a:cxnLst/>
            <a:rect r="r" b="b" t="t" l="l"/>
            <a:pathLst>
              <a:path h="2537660" w="4770338">
                <a:moveTo>
                  <a:pt x="0" y="0"/>
                </a:moveTo>
                <a:lnTo>
                  <a:pt x="4770338" y="0"/>
                </a:lnTo>
                <a:lnTo>
                  <a:pt x="4770338" y="2537660"/>
                </a:lnTo>
                <a:lnTo>
                  <a:pt x="0" y="253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34175" y="743680"/>
            <a:ext cx="2930218" cy="2839648"/>
          </a:xfrm>
          <a:custGeom>
            <a:avLst/>
            <a:gdLst/>
            <a:ahLst/>
            <a:cxnLst/>
            <a:rect r="r" b="b" t="t" l="l"/>
            <a:pathLst>
              <a:path h="2839648" w="2930218">
                <a:moveTo>
                  <a:pt x="0" y="0"/>
                </a:moveTo>
                <a:lnTo>
                  <a:pt x="2930219" y="0"/>
                </a:lnTo>
                <a:lnTo>
                  <a:pt x="2930219" y="2839648"/>
                </a:lnTo>
                <a:lnTo>
                  <a:pt x="0" y="2839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22059" y="7270273"/>
            <a:ext cx="2427149" cy="2427149"/>
          </a:xfrm>
          <a:custGeom>
            <a:avLst/>
            <a:gdLst/>
            <a:ahLst/>
            <a:cxnLst/>
            <a:rect r="r" b="b" t="t" l="l"/>
            <a:pathLst>
              <a:path h="2427149" w="2427149">
                <a:moveTo>
                  <a:pt x="0" y="0"/>
                </a:moveTo>
                <a:lnTo>
                  <a:pt x="2427149" y="0"/>
                </a:lnTo>
                <a:lnTo>
                  <a:pt x="2427149" y="2427149"/>
                </a:lnTo>
                <a:lnTo>
                  <a:pt x="0" y="24271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57142" t="0" r="-5714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4301197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656105"/>
            <a:ext cx="1828744" cy="18287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34088" y="4716204"/>
            <a:ext cx="1295524" cy="998731"/>
          </a:xfrm>
          <a:custGeom>
            <a:avLst/>
            <a:gdLst/>
            <a:ahLst/>
            <a:cxnLst/>
            <a:rect r="r" b="b" t="t" l="l"/>
            <a:pathLst>
              <a:path h="998731" w="1295524">
                <a:moveTo>
                  <a:pt x="0" y="0"/>
                </a:moveTo>
                <a:lnTo>
                  <a:pt x="1295524" y="0"/>
                </a:lnTo>
                <a:lnTo>
                  <a:pt x="1295524" y="998731"/>
                </a:lnTo>
                <a:lnTo>
                  <a:pt x="0" y="99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86036" y="7013442"/>
            <a:ext cx="1114071" cy="1114071"/>
          </a:xfrm>
          <a:custGeom>
            <a:avLst/>
            <a:gdLst/>
            <a:ahLst/>
            <a:cxnLst/>
            <a:rect r="r" b="b" t="t" l="l"/>
            <a:pathLst>
              <a:path h="1114071" w="1114071">
                <a:moveTo>
                  <a:pt x="0" y="0"/>
                </a:moveTo>
                <a:lnTo>
                  <a:pt x="1114072" y="0"/>
                </a:lnTo>
                <a:lnTo>
                  <a:pt x="1114072" y="1114071"/>
                </a:lnTo>
                <a:lnTo>
                  <a:pt x="0" y="1114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40734" y="6689705"/>
            <a:ext cx="10589312" cy="228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610" spc="255">
                <a:solidFill>
                  <a:srgbClr val="231F20"/>
                </a:solidFill>
                <a:latin typeface="Montserrat Light Bold"/>
              </a:rPr>
              <a:t>Knowledge Grounding</a:t>
            </a:r>
          </a:p>
          <a:p>
            <a:pPr algn="l" marL="563586" indent="-281793" lvl="1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Montserrat Light"/>
              </a:rPr>
              <a:t>Retrieving relevant information from external knowledge bases</a:t>
            </a:r>
          </a:p>
          <a:p>
            <a:pPr algn="l" marL="563586" indent="-281793" lvl="1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Montserrat Light"/>
              </a:rPr>
              <a:t>May add latency and necessitate database upkeep</a:t>
            </a:r>
          </a:p>
          <a:p>
            <a:pPr algn="l">
              <a:lnSpc>
                <a:spcPts val="360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440734" y="4253572"/>
            <a:ext cx="9772162" cy="228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610" spc="255">
                <a:solidFill>
                  <a:srgbClr val="231F20"/>
                </a:solidFill>
                <a:latin typeface="Montserrat Light Bold"/>
              </a:rPr>
              <a:t>Fine-tuning LLMs on domain-specific data: </a:t>
            </a:r>
          </a:p>
          <a:p>
            <a:pPr algn="l" marL="563586" indent="-281793" lvl="1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Montserrat Light"/>
              </a:rPr>
              <a:t>Improves contextual understanding</a:t>
            </a:r>
          </a:p>
          <a:p>
            <a:pPr algn="l" marL="563586" indent="-281793" lvl="1">
              <a:lnSpc>
                <a:spcPts val="3602"/>
              </a:lnSpc>
              <a:buFont typeface="Arial"/>
              <a:buChar char="•"/>
            </a:pPr>
            <a:r>
              <a:rPr lang="en-US" sz="2610" spc="255">
                <a:solidFill>
                  <a:srgbClr val="231F20"/>
                </a:solidFill>
                <a:latin typeface="Montserrat Light"/>
              </a:rPr>
              <a:t>Resource-intensive, difficult to update with new information</a:t>
            </a:r>
          </a:p>
          <a:p>
            <a:pPr algn="l" marL="0" indent="0" lvl="0">
              <a:lnSpc>
                <a:spcPts val="3602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464558"/>
            <a:ext cx="14596230" cy="839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02"/>
              </a:lnSpc>
              <a:spcBef>
                <a:spcPct val="0"/>
              </a:spcBef>
            </a:pPr>
            <a:r>
              <a:rPr lang="en-US" sz="4929" spc="39">
                <a:solidFill>
                  <a:srgbClr val="FFFFFF"/>
                </a:solidFill>
                <a:latin typeface="Archivo Black"/>
              </a:rPr>
              <a:t>AVAILABLE APPROACHES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65200" t="0" r="-652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65046" y="4301197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799947" y="4759101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65046" y="6656105"/>
            <a:ext cx="1828744" cy="182874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896592" y="7055512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895328" y="6866889"/>
            <a:ext cx="8013735" cy="135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2"/>
              </a:lnSpc>
              <a:spcBef>
                <a:spcPct val="0"/>
              </a:spcBef>
            </a:pPr>
            <a:r>
              <a:rPr lang="en-US" sz="2610" spc="255">
                <a:solidFill>
                  <a:srgbClr val="231F20"/>
                </a:solidFill>
                <a:latin typeface="Montserrat Light"/>
              </a:rPr>
              <a:t>Develop a robust backend system to integrate Hanoi University's specialized knowledge with ChatGPT model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95328" y="4484915"/>
            <a:ext cx="8013735" cy="135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2"/>
              </a:lnSpc>
              <a:spcBef>
                <a:spcPct val="0"/>
              </a:spcBef>
            </a:pPr>
            <a:r>
              <a:rPr lang="en-US" sz="2610" spc="255">
                <a:solidFill>
                  <a:srgbClr val="231F20"/>
                </a:solidFill>
                <a:latin typeface="Montserrat Light"/>
              </a:rPr>
              <a:t>Investigate data ingestion, data processing, data retrieval and data integration mechanisms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5046" y="1308919"/>
            <a:ext cx="7581933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OBJECTIVES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79284" t="0" r="-4571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65046" y="4301197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65046" y="6656105"/>
            <a:ext cx="1828744" cy="18287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895328" y="6866889"/>
            <a:ext cx="8013735" cy="135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2"/>
              </a:lnSpc>
              <a:spcBef>
                <a:spcPct val="0"/>
              </a:spcBef>
            </a:pPr>
            <a:r>
              <a:rPr lang="en-US" sz="2610" spc="255">
                <a:solidFill>
                  <a:srgbClr val="231F20"/>
                </a:solidFill>
                <a:latin typeface="Montserrat Light"/>
              </a:rPr>
              <a:t>Limited to Hanoi University's domain-specific data, potentially limiting broader applicability.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95328" y="4484915"/>
            <a:ext cx="8013735" cy="181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2"/>
              </a:lnSpc>
              <a:spcBef>
                <a:spcPct val="0"/>
              </a:spcBef>
            </a:pPr>
            <a:r>
              <a:rPr lang="en-US" sz="2610" spc="255">
                <a:solidFill>
                  <a:srgbClr val="231F20"/>
                </a:solidFill>
                <a:latin typeface="Montserrat Light"/>
              </a:rPr>
              <a:t>Focus on developing a backend system to provide necessary Hanoi University domain-specific knowledge, with frontend pulling ChatGPT responses.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409503"/>
            <a:ext cx="12694996" cy="94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0"/>
              </a:lnSpc>
              <a:spcBef>
                <a:spcPct val="0"/>
              </a:spcBef>
            </a:pPr>
            <a:r>
              <a:rPr lang="en-US" sz="5529" spc="44">
                <a:solidFill>
                  <a:srgbClr val="FFFFFF"/>
                </a:solidFill>
                <a:latin typeface="Archivo Black"/>
              </a:rPr>
              <a:t>SCOPE &amp; LIMITATIONS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889153" y="4608489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889153" y="7091088"/>
            <a:ext cx="958778" cy="958778"/>
          </a:xfrm>
          <a:custGeom>
            <a:avLst/>
            <a:gdLst/>
            <a:ahLst/>
            <a:cxnLst/>
            <a:rect r="r" b="b" t="t" l="l"/>
            <a:pathLst>
              <a:path h="958778" w="958778">
                <a:moveTo>
                  <a:pt x="0" y="0"/>
                </a:moveTo>
                <a:lnTo>
                  <a:pt x="958779" y="0"/>
                </a:lnTo>
                <a:lnTo>
                  <a:pt x="958779" y="958779"/>
                </a:lnTo>
                <a:lnTo>
                  <a:pt x="0" y="9587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08216" y="3138825"/>
            <a:ext cx="5539222" cy="5539826"/>
            <a:chOff x="0" y="0"/>
            <a:chExt cx="6603840" cy="6604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82653" y="4580098"/>
            <a:ext cx="1129344" cy="1834731"/>
            <a:chOff x="0" y="0"/>
            <a:chExt cx="1346400" cy="2187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16977" y="6231235"/>
            <a:ext cx="1558133" cy="1312938"/>
            <a:chOff x="0" y="0"/>
            <a:chExt cx="1857600" cy="1565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375110" y="6231235"/>
            <a:ext cx="1558133" cy="1312938"/>
            <a:chOff x="0" y="0"/>
            <a:chExt cx="1857600" cy="1565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040637" y="4580098"/>
            <a:ext cx="1126928" cy="1834731"/>
            <a:chOff x="0" y="0"/>
            <a:chExt cx="1343520" cy="2187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13657" y="4034148"/>
            <a:ext cx="1922905" cy="942731"/>
            <a:chOff x="0" y="0"/>
            <a:chExt cx="2292480" cy="1123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62827" y="5062032"/>
            <a:ext cx="1624565" cy="1624565"/>
            <a:chOff x="0" y="0"/>
            <a:chExt cx="1936800" cy="1936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6750" cy="1936750"/>
            </a:xfrm>
            <a:custGeom>
              <a:avLst/>
              <a:gdLst/>
              <a:ahLst/>
              <a:cxnLst/>
              <a:rect r="r" b="b" t="t" l="l"/>
              <a:pathLst>
                <a:path h="1936750" w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770578" y="2572039"/>
            <a:ext cx="1211478" cy="1211478"/>
            <a:chOff x="0" y="0"/>
            <a:chExt cx="1444320" cy="144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441749" y="4465352"/>
            <a:ext cx="1211478" cy="1212082"/>
            <a:chOff x="0" y="0"/>
            <a:chExt cx="1444320" cy="1445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445873" y="7549609"/>
            <a:ext cx="1211478" cy="1211478"/>
            <a:chOff x="0" y="0"/>
            <a:chExt cx="1444320" cy="14443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164735" y="7549609"/>
            <a:ext cx="1211478" cy="1211478"/>
            <a:chOff x="0" y="0"/>
            <a:chExt cx="1444320" cy="14443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101823" y="4465352"/>
            <a:ext cx="1212082" cy="1212082"/>
            <a:chOff x="0" y="0"/>
            <a:chExt cx="1445040" cy="1445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4032142" y="5231552"/>
            <a:ext cx="706824" cy="728028"/>
          </a:xfrm>
          <a:custGeom>
            <a:avLst/>
            <a:gdLst/>
            <a:ahLst/>
            <a:cxnLst/>
            <a:rect r="r" b="b" t="t" l="l"/>
            <a:pathLst>
              <a:path h="728028" w="706824">
                <a:moveTo>
                  <a:pt x="0" y="0"/>
                </a:moveTo>
                <a:lnTo>
                  <a:pt x="706824" y="0"/>
                </a:lnTo>
                <a:lnTo>
                  <a:pt x="706824" y="728029"/>
                </a:lnTo>
                <a:lnTo>
                  <a:pt x="0" y="728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463575" y="7768204"/>
            <a:ext cx="613800" cy="774288"/>
          </a:xfrm>
          <a:custGeom>
            <a:avLst/>
            <a:gdLst/>
            <a:ahLst/>
            <a:cxnLst/>
            <a:rect r="r" b="b" t="t" l="l"/>
            <a:pathLst>
              <a:path h="774288" w="613800">
                <a:moveTo>
                  <a:pt x="0" y="0"/>
                </a:moveTo>
                <a:lnTo>
                  <a:pt x="613799" y="0"/>
                </a:lnTo>
                <a:lnTo>
                  <a:pt x="613799" y="774288"/>
                </a:lnTo>
                <a:lnTo>
                  <a:pt x="0" y="774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331411" y="4709836"/>
            <a:ext cx="752906" cy="726897"/>
          </a:xfrm>
          <a:custGeom>
            <a:avLst/>
            <a:gdLst/>
            <a:ahLst/>
            <a:cxnLst/>
            <a:rect r="r" b="b" t="t" l="l"/>
            <a:pathLst>
              <a:path h="726897" w="752906">
                <a:moveTo>
                  <a:pt x="0" y="0"/>
                </a:moveTo>
                <a:lnTo>
                  <a:pt x="752907" y="0"/>
                </a:lnTo>
                <a:lnTo>
                  <a:pt x="752907" y="726897"/>
                </a:lnTo>
                <a:lnTo>
                  <a:pt x="0" y="726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734422" y="4784323"/>
            <a:ext cx="692494" cy="574140"/>
          </a:xfrm>
          <a:custGeom>
            <a:avLst/>
            <a:gdLst/>
            <a:ahLst/>
            <a:cxnLst/>
            <a:rect r="r" b="b" t="t" l="l"/>
            <a:pathLst>
              <a:path h="574140" w="692494">
                <a:moveTo>
                  <a:pt x="0" y="0"/>
                </a:moveTo>
                <a:lnTo>
                  <a:pt x="692494" y="0"/>
                </a:lnTo>
                <a:lnTo>
                  <a:pt x="692494" y="574140"/>
                </a:lnTo>
                <a:lnTo>
                  <a:pt x="0" y="5741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773987" y="7877723"/>
            <a:ext cx="555250" cy="555250"/>
          </a:xfrm>
          <a:custGeom>
            <a:avLst/>
            <a:gdLst/>
            <a:ahLst/>
            <a:cxnLst/>
            <a:rect r="r" b="b" t="t" l="l"/>
            <a:pathLst>
              <a:path h="555250" w="555250">
                <a:moveTo>
                  <a:pt x="0" y="0"/>
                </a:moveTo>
                <a:lnTo>
                  <a:pt x="555250" y="0"/>
                </a:lnTo>
                <a:lnTo>
                  <a:pt x="555250" y="555250"/>
                </a:lnTo>
                <a:lnTo>
                  <a:pt x="0" y="555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762536" y="738341"/>
            <a:ext cx="12762929" cy="116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99"/>
              </a:lnSpc>
              <a:spcBef>
                <a:spcPct val="0"/>
              </a:spcBef>
            </a:pPr>
            <a:r>
              <a:rPr lang="en-US" sz="6883" spc="240">
                <a:solidFill>
                  <a:srgbClr val="010101"/>
                </a:solidFill>
                <a:latin typeface="Archivo Black"/>
              </a:rPr>
              <a:t>SYSTEM ARCHITECTURE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05686" y="6045669"/>
            <a:ext cx="1338847" cy="48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2"/>
              </a:lnSpc>
            </a:pPr>
            <a:r>
              <a:rPr lang="en-US" sz="1593" spc="-31">
                <a:solidFill>
                  <a:srgbClr val="F2F4F5"/>
                </a:solidFill>
                <a:latin typeface="Montserrat Light"/>
              </a:rPr>
              <a:t>HANU CHATBOT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4018480" y="2816551"/>
            <a:ext cx="713260" cy="722455"/>
          </a:xfrm>
          <a:custGeom>
            <a:avLst/>
            <a:gdLst/>
            <a:ahLst/>
            <a:cxnLst/>
            <a:rect r="r" b="b" t="t" l="l"/>
            <a:pathLst>
              <a:path h="722455" w="713260">
                <a:moveTo>
                  <a:pt x="0" y="0"/>
                </a:moveTo>
                <a:lnTo>
                  <a:pt x="713260" y="0"/>
                </a:lnTo>
                <a:lnTo>
                  <a:pt x="713260" y="722455"/>
                </a:lnTo>
                <a:lnTo>
                  <a:pt x="0" y="7224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1156361" y="2668986"/>
            <a:ext cx="736150" cy="636369"/>
            <a:chOff x="0" y="0"/>
            <a:chExt cx="193883" cy="1676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085601" y="2630886"/>
            <a:ext cx="9265441" cy="159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2310" spc="226">
                <a:solidFill>
                  <a:srgbClr val="231F20"/>
                </a:solidFill>
                <a:latin typeface="Montserrat Light Bold"/>
              </a:rPr>
              <a:t>Document injection &amp; preprocessing pipeline: </a:t>
            </a:r>
            <a:r>
              <a:rPr lang="en-US" sz="2310" spc="226">
                <a:solidFill>
                  <a:srgbClr val="231F20"/>
                </a:solidFill>
                <a:latin typeface="Montserrat Light"/>
              </a:rPr>
              <a:t>Ingests HANU internal documents &amp; performs text chunking</a:t>
            </a:r>
          </a:p>
          <a:p>
            <a:pPr algn="l" marL="0" indent="0" lvl="0">
              <a:lnSpc>
                <a:spcPts val="3188"/>
              </a:lnSpc>
              <a:spcBef>
                <a:spcPct val="0"/>
              </a:spcBef>
            </a:pPr>
          </a:p>
        </p:txBody>
      </p:sp>
      <p:grpSp>
        <p:nvGrpSpPr>
          <p:cNvPr name="Group 39" id="39"/>
          <p:cNvGrpSpPr/>
          <p:nvPr/>
        </p:nvGrpSpPr>
        <p:grpSpPr>
          <a:xfrm rot="0">
            <a:off x="1156361" y="4025521"/>
            <a:ext cx="736150" cy="662821"/>
            <a:chOff x="0" y="0"/>
            <a:chExt cx="193883" cy="17457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050927" y="5422201"/>
            <a:ext cx="8959226" cy="159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2310" spc="226">
                <a:solidFill>
                  <a:srgbClr val="231F20"/>
                </a:solidFill>
                <a:latin typeface="Montserrat Light Bold"/>
              </a:rPr>
              <a:t>Vector database: </a:t>
            </a:r>
            <a:r>
              <a:rPr lang="en-US" sz="2310" spc="226">
                <a:solidFill>
                  <a:srgbClr val="231F20"/>
                </a:solidFill>
                <a:latin typeface="Montserrat Light"/>
              </a:rPr>
              <a:t>Optimized to store and retrieve vectors, uses indexing techniques for fast similarity search</a:t>
            </a:r>
          </a:p>
          <a:p>
            <a:pPr algn="l" marL="0" indent="0" lvl="0">
              <a:lnSpc>
                <a:spcPts val="3188"/>
              </a:lnSpc>
              <a:spcBef>
                <a:spcPct val="0"/>
              </a:spcBef>
            </a:pPr>
          </a:p>
        </p:txBody>
      </p:sp>
      <p:grpSp>
        <p:nvGrpSpPr>
          <p:cNvPr name="Group 43" id="43"/>
          <p:cNvGrpSpPr/>
          <p:nvPr/>
        </p:nvGrpSpPr>
        <p:grpSpPr>
          <a:xfrm rot="0">
            <a:off x="1156361" y="5460301"/>
            <a:ext cx="736150" cy="662821"/>
            <a:chOff x="0" y="0"/>
            <a:chExt cx="193883" cy="1745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080645" y="4030027"/>
            <a:ext cx="8044130" cy="119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8"/>
              </a:lnSpc>
              <a:spcBef>
                <a:spcPct val="0"/>
              </a:spcBef>
            </a:pPr>
            <a:r>
              <a:rPr lang="en-US" sz="2310" spc="226">
                <a:solidFill>
                  <a:srgbClr val="231F20"/>
                </a:solidFill>
                <a:latin typeface="Montserrat Light Bold"/>
              </a:rPr>
              <a:t>Embedding generator: </a:t>
            </a:r>
            <a:r>
              <a:rPr lang="en-US" sz="2310" spc="226">
                <a:solidFill>
                  <a:srgbClr val="231F20"/>
                </a:solidFill>
                <a:latin typeface="Montserrat Light"/>
              </a:rPr>
              <a:t>C</a:t>
            </a:r>
            <a:r>
              <a:rPr lang="en-US" sz="2310" spc="226">
                <a:solidFill>
                  <a:srgbClr val="231F20"/>
                </a:solidFill>
                <a:latin typeface="Montserrat Light"/>
              </a:rPr>
              <a:t>onverts text → vector representations holding semantic meanings of the text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050927" y="6856547"/>
            <a:ext cx="8959226" cy="159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2310" spc="226">
                <a:solidFill>
                  <a:srgbClr val="231F20"/>
                </a:solidFill>
                <a:latin typeface="Montserrat Light Bold"/>
              </a:rPr>
              <a:t>Vector search and retrieval: </a:t>
            </a:r>
            <a:r>
              <a:rPr lang="en-US" sz="2310" spc="226">
                <a:solidFill>
                  <a:srgbClr val="231F20"/>
                </a:solidFill>
                <a:latin typeface="Montserrat Light"/>
              </a:rPr>
              <a:t>Retrieves relevant document chunks whose embeddings similar to that of the user query</a:t>
            </a:r>
          </a:p>
          <a:p>
            <a:pPr algn="l" marL="0" indent="0" lvl="0">
              <a:lnSpc>
                <a:spcPts val="3188"/>
              </a:lnSpc>
              <a:spcBef>
                <a:spcPct val="0"/>
              </a:spcBef>
            </a:pPr>
          </a:p>
        </p:txBody>
      </p:sp>
      <p:grpSp>
        <p:nvGrpSpPr>
          <p:cNvPr name="Group 48" id="48"/>
          <p:cNvGrpSpPr/>
          <p:nvPr/>
        </p:nvGrpSpPr>
        <p:grpSpPr>
          <a:xfrm rot="0">
            <a:off x="1156361" y="6894647"/>
            <a:ext cx="736150" cy="662821"/>
            <a:chOff x="0" y="0"/>
            <a:chExt cx="193883" cy="1745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04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2050927" y="8243267"/>
            <a:ext cx="9206876" cy="119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8"/>
              </a:lnSpc>
            </a:pPr>
            <a:r>
              <a:rPr lang="en-US" sz="2310" spc="226">
                <a:solidFill>
                  <a:srgbClr val="231F20"/>
                </a:solidFill>
                <a:latin typeface="Montserrat Light Bold"/>
              </a:rPr>
              <a:t>API Development: </a:t>
            </a:r>
            <a:r>
              <a:rPr lang="en-US" sz="2310" spc="226">
                <a:solidFill>
                  <a:srgbClr val="231F20"/>
                </a:solidFill>
                <a:latin typeface="Montserrat Light"/>
              </a:rPr>
              <a:t>Implements</a:t>
            </a:r>
            <a:r>
              <a:rPr lang="en-US" sz="2310" spc="226">
                <a:solidFill>
                  <a:srgbClr val="231F20"/>
                </a:solidFill>
                <a:latin typeface="Montserrat Light Bold"/>
              </a:rPr>
              <a:t> </a:t>
            </a:r>
            <a:r>
              <a:rPr lang="en-US" sz="2310" spc="226">
                <a:solidFill>
                  <a:srgbClr val="231F20"/>
                </a:solidFill>
                <a:latin typeface="Montserrat Light"/>
              </a:rPr>
              <a:t>RESTful API for communication between FE and BE components</a:t>
            </a:r>
          </a:p>
          <a:p>
            <a:pPr algn="l" marL="0" indent="0" lvl="0">
              <a:lnSpc>
                <a:spcPts val="3188"/>
              </a:lnSpc>
              <a:spcBef>
                <a:spcPct val="0"/>
              </a:spcBef>
            </a:pPr>
          </a:p>
        </p:txBody>
      </p:sp>
      <p:grpSp>
        <p:nvGrpSpPr>
          <p:cNvPr name="Group 52" id="52"/>
          <p:cNvGrpSpPr/>
          <p:nvPr/>
        </p:nvGrpSpPr>
        <p:grpSpPr>
          <a:xfrm rot="0">
            <a:off x="1156361" y="8281367"/>
            <a:ext cx="736150" cy="662821"/>
            <a:chOff x="0" y="0"/>
            <a:chExt cx="193883" cy="17457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62332"/>
            <a:ext cx="18288000" cy="9124668"/>
          </a:xfrm>
          <a:custGeom>
            <a:avLst/>
            <a:gdLst/>
            <a:ahLst/>
            <a:cxnLst/>
            <a:rect r="r" b="b" t="t" l="l"/>
            <a:pathLst>
              <a:path h="9124668" w="18288000">
                <a:moveTo>
                  <a:pt x="0" y="0"/>
                </a:moveTo>
                <a:lnTo>
                  <a:pt x="18288000" y="0"/>
                </a:lnTo>
                <a:lnTo>
                  <a:pt x="18288000" y="9124668"/>
                </a:lnTo>
                <a:lnTo>
                  <a:pt x="0" y="912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12092" y="82683"/>
            <a:ext cx="1326381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F2F4F5"/>
                </a:solidFill>
                <a:latin typeface="Archivo Black"/>
              </a:rPr>
              <a:t>BACKEND WORKFLOW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DAGD3Twi0nA</dc:identifier>
  <dcterms:modified xsi:type="dcterms:W3CDTF">2011-08-01T06:04:30Z</dcterms:modified>
  <cp:revision>1</cp:revision>
  <dc:title>Hanu chatbot project</dc:title>
</cp:coreProperties>
</file>